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58" r:id="rId7"/>
    <p:sldId id="273" r:id="rId8"/>
    <p:sldId id="274" r:id="rId9"/>
    <p:sldId id="259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21-2023\&#1055;&#1088;&#1086;&#1077;&#1082;&#1090;%20&#1073;&#1102;&#1076;&#1078;&#1077;&#1090;&#1072;\&#1057;&#1042;&#1054;&#1044;%20&#1044;&#1054;&#1061;&#1054;&#1044;&#1054;&#1042;%20&#1050;&#1054;&#1053;&#1057;&#1054;&#1051;&#1048;&#1044;&#1048;&#1056;&#1054;&#1042;&#1040;&#1053;&#1053;&#1067;&#1049;%20&#1090;&#1072;&#1073;&#1083;&#1080;&#1095;&#1085;&#1099;&#1081;%20&#1085;&#1072;%202021,%202022,%202023%20&#1075;&#1075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84;&#1086;&#1080;%20&#1076;&#1086;&#1082;&#1091;&#1084;&#1077;&#1085;&#1090;&#1099;\&#1041;&#1102;&#1076;&#1078;&#1077;&#1090;%202017-2019\&#1048;&#1089;&#1087;&#1086;&#1083;&#1085;&#1077;&#1085;&#1080;&#1077;%202017%20&#1075;&#1086;&#1076;\&#1055;&#1088;&#1080;&#1083;&#1086;&#1078;&#1077;&#1085;&#1080;&#1077;%204%20-%20&#1055;&#1088;&#1086;&#1075;&#1088;&#1072;&#1084;&#1084;&#1099;%202017(&#1075;&#1086;&#1076;).xls" TargetMode="External"/><Relationship Id="rId1" Type="http://schemas.openxmlformats.org/officeDocument/2006/relationships/image" Target="../media/image2.jpeg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21-2023\&#1055;&#1088;&#1086;&#1077;&#1082;&#1090;%20&#1073;&#1102;&#1076;&#1078;&#1077;&#1090;&#1072;\&#1055;&#1088;&#1086;&#1077;&#1082;&#1090;%20&#1073;&#1102;&#1076;&#1078;&#1077;&#1090;&#1085;&#1086;&#1081;%20&#1088;&#1086;&#1089;&#1087;&#1080;&#1089;&#1080;\&#1041;&#1102;&#1076;&#1078;&#1077;&#1090;&#1085;&#1072;&#1103;%20&#1088;&#1086;&#1089;&#1087;&#1080;&#1089;&#110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123901712725178E-2"/>
          <c:y val="8.7695613185836505E-2"/>
          <c:w val="0.73711515434657304"/>
          <c:h val="0.81956965099115975"/>
        </c:manualLayout>
      </c:layout>
      <c:pie3DChart>
        <c:varyColors val="1"/>
        <c:ser>
          <c:idx val="0"/>
          <c:order val="0"/>
          <c:tx>
            <c:strRef>
              <c:f>'ПЛАН 2021-2023 г. РАЙОН'!$J$12</c:f>
              <c:strCache>
                <c:ptCount val="1"/>
                <c:pt idx="0">
                  <c:v>2021 г.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FFFF00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2000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'ПЛАН 2021-2023 г. РАЙОН'!$I$13:$I$14</c:f>
              <c:strCache>
                <c:ptCount val="2"/>
                <c:pt idx="0">
                  <c:v>Налоговые</c:v>
                </c:pt>
                <c:pt idx="1">
                  <c:v>Неналоговы</c:v>
                </c:pt>
              </c:strCache>
            </c:strRef>
          </c:cat>
          <c:val>
            <c:numRef>
              <c:f>'ПЛАН 2021-2023 г. РАЙОН'!$J$13:$J$14</c:f>
              <c:numCache>
                <c:formatCode>#,##0.0</c:formatCode>
                <c:ptCount val="2"/>
                <c:pt idx="0">
                  <c:v>363971</c:v>
                </c:pt>
                <c:pt idx="1">
                  <c:v>73130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2002118473066132"/>
          <c:y val="0.30074575047216978"/>
          <c:w val="0.17093423617698697"/>
          <c:h val="0.2448152586220578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Лист1!$A$4:$A$13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Лист1!$E$4:$E$13</c:f>
              <c:numCache>
                <c:formatCode>_-* #,##0.000\ _₽_-;\-* #,##0.000\ _₽_-;_-* "-"??\ _₽_-;_-@_-</c:formatCode>
                <c:ptCount val="10"/>
                <c:pt idx="0">
                  <c:v>110422.39999999999</c:v>
                </c:pt>
                <c:pt idx="1">
                  <c:v>560</c:v>
                </c:pt>
                <c:pt idx="2">
                  <c:v>23020</c:v>
                </c:pt>
                <c:pt idx="3">
                  <c:v>24360.5</c:v>
                </c:pt>
                <c:pt idx="4">
                  <c:v>271807.09999999998</c:v>
                </c:pt>
                <c:pt idx="5">
                  <c:v>28659.7</c:v>
                </c:pt>
                <c:pt idx="6">
                  <c:v>1276</c:v>
                </c:pt>
                <c:pt idx="7">
                  <c:v>850</c:v>
                </c:pt>
                <c:pt idx="8">
                  <c:v>4145.3</c:v>
                </c:pt>
                <c:pt idx="9">
                  <c:v>7000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700"/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'без учета счетов бюджета'!$N$716:$N$717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'без учета счетов бюджета'!$AC$716:$AC$717</c:f>
              <c:numCache>
                <c:formatCode>0.0</c:formatCode>
                <c:ptCount val="2"/>
                <c:pt idx="0">
                  <c:v>72.468963209143809</c:v>
                </c:pt>
                <c:pt idx="1">
                  <c:v>27.531036790856195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2638079199777028"/>
          <c:y val="0.26207293392521602"/>
          <c:w val="0.26433661367060579"/>
          <c:h val="0.28414837964863809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287EA5-BB56-448E-BFB5-6C2105911127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93305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Проект бюджета </a:t>
            </a:r>
            <a:r>
              <a:rPr lang="ru-RU" dirty="0">
                <a:effectLst/>
              </a:rPr>
              <a:t>Михайловского муниципального района </a:t>
            </a:r>
            <a:r>
              <a:rPr lang="ru-RU" dirty="0" smtClean="0">
                <a:effectLst/>
              </a:rPr>
              <a:t>на 2021-2023 годы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Безымян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6672"/>
            <a:ext cx="1216719" cy="152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9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Структура расходов бюджета на 2021 год </a:t>
            </a:r>
            <a:br>
              <a:rPr lang="ru-RU" sz="3600" b="1" dirty="0" smtClean="0"/>
            </a:br>
            <a:r>
              <a:rPr lang="ru-RU" sz="3600" b="1" dirty="0" smtClean="0"/>
              <a:t>по отраслям</a:t>
            </a:r>
            <a:endParaRPr lang="ru-RU" sz="3600" b="1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4361145"/>
              </p:ext>
            </p:extLst>
          </p:nvPr>
        </p:nvGraphicFramePr>
        <p:xfrm>
          <a:off x="539552" y="1196752"/>
          <a:ext cx="806489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361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Расходы районного бюджета на 2021 год</a:t>
            </a:r>
            <a:endParaRPr lang="ru-RU" sz="3200" b="1" i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330473"/>
              </p:ext>
            </p:extLst>
          </p:nvPr>
        </p:nvGraphicFramePr>
        <p:xfrm>
          <a:off x="251520" y="1268760"/>
          <a:ext cx="871296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822721"/>
              </p:ext>
            </p:extLst>
          </p:nvPr>
        </p:nvGraphicFramePr>
        <p:xfrm>
          <a:off x="611560" y="1340768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97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Нормативная база формирования бюджета на 2021 год и плановый период 2022-2023 годы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483919"/>
            <a:ext cx="77768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Бюджетный кодекс РФ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3608" y="2348880"/>
            <a:ext cx="2088232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Прогноз СЭР на 2021 год и плановый период 2022-2023 гг.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35896" y="2348880"/>
            <a:ext cx="252028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 Федеральный закон №131-ФЗ «Об общий принципах организации местного самоуправления РФ</a:t>
            </a: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660232" y="2348880"/>
            <a:ext cx="1872208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Положение о бюджетном процессе в ММР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27584" y="4077072"/>
            <a:ext cx="3744416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Основные направления бюджетной и налоговой политики РФ, Приморского края, ММР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4048" y="4113076"/>
            <a:ext cx="3528392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Устав Михайловского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9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i="1" dirty="0" smtClean="0"/>
              <a:t>Основные направления бюджетной политики</a:t>
            </a:r>
            <a:endParaRPr lang="ru-RU" sz="4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723340" y="1844824"/>
            <a:ext cx="7200800" cy="93610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</a:t>
            </a:r>
            <a:r>
              <a:rPr lang="ru-RU" dirty="0"/>
              <a:t>условий для устойчивого социально – экономического развития Михайловского муниципального района в целях обеспечения приоритетных для района задач</a:t>
            </a: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723340" y="2852936"/>
            <a:ext cx="7200800" cy="115212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</a:t>
            </a:r>
            <a:r>
              <a:rPr lang="ru-RU" dirty="0"/>
              <a:t>устойчивости и сбалансированности бюджетной системы, повышению эффективности бюджетных расходов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699367" y="4149080"/>
            <a:ext cx="7200800" cy="93610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Проведение </a:t>
            </a:r>
            <a:r>
              <a:rPr lang="ru-RU" dirty="0"/>
              <a:t>оценки эффективности налоговых льгот, предоставляемых органами местного самоуправления по налогам и сборам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55576" y="5209000"/>
            <a:ext cx="7272808" cy="138835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Запрет </a:t>
            </a:r>
            <a:r>
              <a:rPr lang="ru-RU" dirty="0"/>
              <a:t>на установление расходных обязательств Михайловского муниципального района, не связанных с решением вопросов, отнесенных Конституцией Российской Федерации и федеральными законами к полномочиям органов местного 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592231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Основные параметры бюджета Михайловского муниципального района на 2021-2023 годы (</a:t>
            </a:r>
            <a:r>
              <a:rPr lang="ru-RU" sz="2800" b="1" dirty="0" err="1" smtClean="0"/>
              <a:t>тыс.руб</a:t>
            </a:r>
            <a:r>
              <a:rPr lang="ru-RU" sz="2800" b="1" dirty="0" smtClean="0"/>
              <a:t>.)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Доходы		-	Расходы	=	Дефицит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2021 год</a:t>
            </a: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2022 год</a:t>
            </a: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2023 год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564904"/>
            <a:ext cx="23930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437 </a:t>
            </a:r>
            <a:r>
              <a:rPr lang="ru-RU" dirty="0" smtClean="0"/>
              <a:t>101,0</a:t>
            </a:r>
          </a:p>
          <a:p>
            <a:pPr algn="ctr"/>
            <a:r>
              <a:rPr lang="ru-RU" sz="1400" dirty="0" smtClean="0"/>
              <a:t>в </a:t>
            </a:r>
            <a:r>
              <a:rPr lang="ru-RU" sz="1400" dirty="0" err="1" smtClean="0"/>
              <a:t>т.ч</a:t>
            </a:r>
            <a:r>
              <a:rPr lang="ru-RU" sz="1400" dirty="0" smtClean="0"/>
              <a:t>. собственные</a:t>
            </a:r>
          </a:p>
          <a:p>
            <a:pPr algn="ctr"/>
            <a:r>
              <a:rPr lang="ru-RU" dirty="0"/>
              <a:t>437 101,0</a:t>
            </a:r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79912" y="2564904"/>
            <a:ext cx="181668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472 101,0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76256" y="2564904"/>
            <a:ext cx="194421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35 000,0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3861048"/>
            <a:ext cx="246504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443 926,0</a:t>
            </a:r>
            <a:endParaRPr lang="ru-RU" dirty="0"/>
          </a:p>
          <a:p>
            <a:pPr algn="ctr"/>
            <a:r>
              <a:rPr lang="ru-RU" sz="1400" dirty="0"/>
              <a:t>в </a:t>
            </a:r>
            <a:r>
              <a:rPr lang="ru-RU" sz="1400" dirty="0" err="1"/>
              <a:t>т.ч</a:t>
            </a:r>
            <a:r>
              <a:rPr lang="ru-RU" sz="1400" dirty="0"/>
              <a:t>. собственные</a:t>
            </a:r>
          </a:p>
          <a:p>
            <a:pPr algn="ctr"/>
            <a:r>
              <a:rPr lang="ru-RU" dirty="0"/>
              <a:t>443 926,0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15652" y="3801374"/>
            <a:ext cx="181668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447 926,0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76256" y="3753036"/>
            <a:ext cx="194421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4 000,0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5373216"/>
            <a:ext cx="23762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452 838,0</a:t>
            </a:r>
            <a:endParaRPr lang="ru-RU" dirty="0"/>
          </a:p>
          <a:p>
            <a:pPr algn="ctr"/>
            <a:r>
              <a:rPr lang="ru-RU" sz="1400" dirty="0"/>
              <a:t>в </a:t>
            </a:r>
            <a:r>
              <a:rPr lang="ru-RU" sz="1400" dirty="0" err="1"/>
              <a:t>т.ч</a:t>
            </a:r>
            <a:r>
              <a:rPr lang="ru-RU" sz="1400" dirty="0"/>
              <a:t>. собственные</a:t>
            </a:r>
          </a:p>
          <a:p>
            <a:pPr algn="ctr"/>
            <a:r>
              <a:rPr lang="ru-RU" dirty="0"/>
              <a:t>452 838,0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15652" y="5368193"/>
            <a:ext cx="181668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456 838,0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76256" y="5265204"/>
            <a:ext cx="194421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4 000,0</a:t>
            </a:r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2843808" y="2780928"/>
            <a:ext cx="432048" cy="21602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2780184" y="4185084"/>
            <a:ext cx="432048" cy="21602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2716560" y="5697252"/>
            <a:ext cx="432048" cy="21602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 15"/>
          <p:cNvSpPr/>
          <p:nvPr/>
        </p:nvSpPr>
        <p:spPr>
          <a:xfrm>
            <a:off x="6084168" y="2888940"/>
            <a:ext cx="360040" cy="324036"/>
          </a:xfrm>
          <a:prstGeom prst="mathEqua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Равно 16"/>
          <p:cNvSpPr/>
          <p:nvPr/>
        </p:nvSpPr>
        <p:spPr>
          <a:xfrm>
            <a:off x="6084168" y="4081022"/>
            <a:ext cx="360040" cy="324036"/>
          </a:xfrm>
          <a:prstGeom prst="mathEqua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Равно 17"/>
          <p:cNvSpPr/>
          <p:nvPr/>
        </p:nvSpPr>
        <p:spPr>
          <a:xfrm>
            <a:off x="6028928" y="5643246"/>
            <a:ext cx="360040" cy="324036"/>
          </a:xfrm>
          <a:prstGeom prst="mathEqua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38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Основные параметры бюджета Михайловского муниципального района на 2021-2023 годы (</a:t>
            </a:r>
            <a:r>
              <a:rPr lang="ru-RU" sz="3200" b="1" dirty="0" err="1"/>
              <a:t>тыс.руб</a:t>
            </a:r>
            <a:r>
              <a:rPr lang="ru-RU" sz="3200" b="1" dirty="0"/>
              <a:t>.)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094388"/>
              </p:ext>
            </p:extLst>
          </p:nvPr>
        </p:nvGraphicFramePr>
        <p:xfrm>
          <a:off x="457200" y="2120545"/>
          <a:ext cx="8229600" cy="3825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2369"/>
                <a:gridCol w="644769"/>
                <a:gridCol w="4056185"/>
                <a:gridCol w="1043354"/>
                <a:gridCol w="937846"/>
                <a:gridCol w="1055077"/>
              </a:tblGrid>
              <a:tr h="7913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показателей</a:t>
                      </a:r>
                      <a:br>
                        <a:rPr lang="ru-RU" sz="1200" u="none" strike="noStrike">
                          <a:effectLst/>
                        </a:rPr>
                      </a:b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Проект районного бюджета на 2021 год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Плановый период 2022-2023 годы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2022 год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2023 год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</a:tr>
              <a:tr h="20574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ДОХОДЫ</a:t>
                      </a:r>
                      <a:endParaRPr lang="ru-RU" sz="13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СОБСТВЕННЫЕ ДОХОДЫ - ВСЕГО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437 101,000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443 926,000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452 838,000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</a:tr>
              <a:tr h="307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БЕЗВОЗМЕЗДНЫЕ ПОСТУПЛЕНИЯ - ВСЕГО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</a:tr>
              <a:tr h="307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 т.ч. 1. Субвенции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          2. Межбюджетные трансферты, передаваемые бюджетам муниципальных районов на создание и развитие сети многофункциональных центров предоставления государственных и муниципальных услуг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0,000</a:t>
                      </a:r>
                      <a:endParaRPr lang="ru-RU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ДОХОДЫ - ВСЕГО</a:t>
                      </a:r>
                      <a:endParaRPr lang="ru-RU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437 101,000</a:t>
                      </a:r>
                      <a:endParaRPr lang="ru-RU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443 926,000</a:t>
                      </a:r>
                      <a:endParaRPr lang="ru-RU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452 838,000</a:t>
                      </a:r>
                      <a:endParaRPr lang="ru-RU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</a:tr>
              <a:tr h="20574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>
                          <a:effectLst/>
                        </a:rPr>
                        <a:t>РАСХОДЫ</a:t>
                      </a:r>
                      <a:endParaRPr lang="ru-RU" sz="1300" b="1" i="1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ВСЕГО РАСХОДОВ</a:t>
                      </a:r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472 101,000</a:t>
                      </a:r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447 </a:t>
                      </a:r>
                      <a:r>
                        <a:rPr lang="ru-RU" sz="1100" u="none" strike="noStrike" dirty="0" smtClean="0">
                          <a:effectLst/>
                        </a:rPr>
                        <a:t>926,00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456 </a:t>
                      </a:r>
                      <a:r>
                        <a:rPr lang="ru-RU" sz="1100" u="none" strike="noStrike" dirty="0" smtClean="0">
                          <a:effectLst/>
                        </a:rPr>
                        <a:t>838,00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Дефицит</a:t>
                      </a:r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-35 000,000</a:t>
                      </a:r>
                      <a:endParaRPr lang="ru-RU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-4 </a:t>
                      </a:r>
                      <a:r>
                        <a:rPr lang="ru-RU" sz="1100" u="none" strike="noStrike" dirty="0" smtClean="0">
                          <a:effectLst/>
                        </a:rPr>
                        <a:t>000,00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r>
                        <a:rPr lang="ru-RU" sz="1100" u="none" strike="noStrike">
                          <a:effectLst/>
                        </a:rPr>
                        <a:t>4 </a:t>
                      </a:r>
                      <a:r>
                        <a:rPr lang="ru-RU" sz="1100" u="none" strike="noStrike" smtClean="0">
                          <a:effectLst/>
                        </a:rPr>
                        <a:t>000,00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792" marR="8792" marT="87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52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2065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Структура </a:t>
            </a:r>
            <a:r>
              <a:rPr lang="ru-RU" sz="3200" b="1" dirty="0"/>
              <a:t>собственных доходов бюджета Михайловского МР на 2021 </a:t>
            </a:r>
            <a:r>
              <a:rPr lang="ru-RU" sz="3200" b="1" dirty="0" smtClean="0"/>
              <a:t>год (тыс. руб.)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691410"/>
              </p:ext>
            </p:extLst>
          </p:nvPr>
        </p:nvGraphicFramePr>
        <p:xfrm>
          <a:off x="467544" y="1484784"/>
          <a:ext cx="84249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10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Состав собственных </a:t>
            </a:r>
            <a:r>
              <a:rPr lang="ru-RU" sz="2800" b="1" dirty="0"/>
              <a:t>доходов бюджета Михайловского МР на </a:t>
            </a:r>
            <a:r>
              <a:rPr lang="ru-RU" sz="2800" b="1" dirty="0" smtClean="0"/>
              <a:t>2021-2023 годы </a:t>
            </a:r>
            <a:r>
              <a:rPr lang="ru-RU" sz="2800" b="1" dirty="0"/>
              <a:t>(тыс. руб.)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019697"/>
              </p:ext>
            </p:extLst>
          </p:nvPr>
        </p:nvGraphicFramePr>
        <p:xfrm>
          <a:off x="755576" y="1556792"/>
          <a:ext cx="7272807" cy="4758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707"/>
                <a:gridCol w="4000960"/>
                <a:gridCol w="967265"/>
                <a:gridCol w="967265"/>
                <a:gridCol w="952610"/>
              </a:tblGrid>
              <a:tr h="3707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№ п/п</a:t>
                      </a:r>
                      <a:endParaRPr lang="ru-RU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0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2021 г.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2022 г.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2023 г.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ctr"/>
                </a:tc>
              </a:tr>
              <a:tr h="1853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Налог на доходы физических лиц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346 064,0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356 100,0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366 427,0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2224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2.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Единый сельскохозяйственный налог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521,0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534,0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549,0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1853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3.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Единый налог на вмененый доход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2 570,0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3707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4.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754,0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770,0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1853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5.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Патентная система налогоообложения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362,0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362,0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362,0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38925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6.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Государственная пошлина (по делам расматрив. в судах общей юрисдикции)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3 830,0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3 860,0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3 900,0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1853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Арендная плата за земельные участки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61 050,0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60 450,0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59 950,0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1853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8.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Аренда имущества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1 500,0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1 300,0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1 000,0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1853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9.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Доходы от продажи земельных участков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1 555,0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1 555,0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1 555,0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1853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10.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Прочие доходы от использования имущества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800,0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800,0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800,0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3246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11.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Плата за негативное воздействие на окружающую среду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2 285,0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2 285,0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2 285,0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1853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12.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Возмещение затрат (113 02995 05 0000 130)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110,0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110,0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110,0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1853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13.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Штрафы и санкции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2 000,0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2 100,0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2 200,0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1853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14.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Прочие неналоговые доходы 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6356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15.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АКЦИЗЫ НА АВТОМОБИЛЬНЫЙ БЕНЗИН, ПРЯМОГОННЫЙ БЕНЗИН, ДИЗЕЛЬНОЕ ТОПЛИВО, МОТОРНЫЕ МАСЛА ДЛЯ ДИЗЕЛЬНЫХ И КАРБЮРАТОРНЫХ (ИНЖЕКТОРНЫХ) ДВИГАТЕЛЕЙ, ПРОИЗВОДИМЫЕ НА ТЕРРИТОРИИ РФ</a:t>
                      </a:r>
                      <a:endParaRPr lang="ru-RU" sz="10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13 700,0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13 700,0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13 700,0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  <a:tr h="213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Итого: </a:t>
                      </a:r>
                      <a:endParaRPr lang="ru-RU" sz="12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437 101,0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443 926,0</a:t>
                      </a:r>
                      <a:endParaRPr lang="ru-RU" sz="1400" b="0" i="0" u="none" strike="noStrike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452 838,0</a:t>
                      </a:r>
                      <a:endParaRPr lang="ru-RU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958" marR="8958" marT="895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918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Основные подходы к формированию бюджета на 2021-2023 годы</a:t>
            </a:r>
            <a:endParaRPr lang="ru-RU" sz="3600" b="1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867443" y="1844824"/>
            <a:ext cx="7632848" cy="5760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проекта бюджета на трехлетний период</a:t>
            </a:r>
            <a:endParaRPr lang="ru-RU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867443" y="2636912"/>
            <a:ext cx="7632848" cy="86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Безусловное исполнение </a:t>
            </a:r>
            <a:r>
              <a:rPr lang="ru-RU" dirty="0" smtClean="0"/>
              <a:t>действующих расходных </a:t>
            </a:r>
            <a:r>
              <a:rPr lang="ru-RU" dirty="0"/>
              <a:t>обязательств, </a:t>
            </a:r>
            <a:r>
              <a:rPr lang="ru-RU" dirty="0" smtClean="0"/>
              <a:t>завершение принятых </a:t>
            </a:r>
            <a:r>
              <a:rPr lang="ru-RU" dirty="0"/>
              <a:t>решений в рамках бюджета </a:t>
            </a:r>
            <a:r>
              <a:rPr lang="ru-RU" dirty="0" smtClean="0"/>
              <a:t>2020 года</a:t>
            </a:r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832661" y="3645024"/>
            <a:ext cx="7632848" cy="86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Выполнение мероприятий </a:t>
            </a:r>
            <a:r>
              <a:rPr lang="ru-RU" dirty="0" smtClean="0"/>
              <a:t>национальных проектов</a:t>
            </a:r>
            <a:r>
              <a:rPr lang="ru-RU" dirty="0"/>
              <a:t>,</a:t>
            </a:r>
          </a:p>
          <a:p>
            <a:pPr algn="ctr"/>
            <a:r>
              <a:rPr lang="ru-RU" dirty="0"/>
              <a:t>майских Указов Президента 2012 </a:t>
            </a:r>
            <a:r>
              <a:rPr lang="ru-RU" dirty="0" smtClean="0"/>
              <a:t>года (</a:t>
            </a:r>
            <a:r>
              <a:rPr lang="ru-RU" dirty="0"/>
              <a:t>расходы на заработную плату </a:t>
            </a:r>
            <a:r>
              <a:rPr lang="ru-RU" dirty="0" smtClean="0"/>
              <a:t>по дорожным </a:t>
            </a:r>
            <a:r>
              <a:rPr lang="ru-RU" dirty="0"/>
              <a:t>картам, увеличение МРОТ </a:t>
            </a:r>
            <a:r>
              <a:rPr lang="ru-RU" dirty="0" smtClean="0"/>
              <a:t>с 01.01.2021г</a:t>
            </a:r>
            <a:r>
              <a:rPr lang="ru-RU" dirty="0"/>
              <a:t>.)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875793" y="4653136"/>
            <a:ext cx="7632848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Планирование бюджета </a:t>
            </a:r>
            <a:r>
              <a:rPr lang="ru-RU" dirty="0"/>
              <a:t>по</a:t>
            </a:r>
          </a:p>
          <a:p>
            <a:pPr algn="ctr"/>
            <a:r>
              <a:rPr lang="ru-RU" dirty="0"/>
              <a:t>расходам </a:t>
            </a:r>
            <a:r>
              <a:rPr lang="ru-RU" dirty="0" smtClean="0"/>
              <a:t>на основании нормирования в сфере </a:t>
            </a:r>
            <a:r>
              <a:rPr lang="ru-RU" dirty="0"/>
              <a:t>закупок 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829233" y="5589240"/>
            <a:ext cx="7632848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Планирование расходов в рамках </a:t>
            </a:r>
            <a:r>
              <a:rPr lang="ru-RU" dirty="0" smtClean="0"/>
              <a:t>25 </a:t>
            </a:r>
            <a:r>
              <a:rPr lang="ru-RU" dirty="0"/>
              <a:t>муниципальных программ, предусматривающее достижение установленных целевых индикаторов (индикаторный бюджет)</a:t>
            </a:r>
          </a:p>
        </p:txBody>
      </p:sp>
    </p:spTree>
    <p:extLst>
      <p:ext uri="{BB962C8B-B14F-4D97-AF65-F5344CB8AC3E}">
        <p14:creationId xmlns:p14="http://schemas.microsoft.com/office/powerpoint/2010/main" val="3598141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3610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Структура </a:t>
            </a:r>
            <a:r>
              <a:rPr lang="ru-RU" sz="2400" b="1" dirty="0" smtClean="0"/>
              <a:t>расходов бюджета </a:t>
            </a:r>
            <a:r>
              <a:rPr lang="ru-RU" sz="2400" b="1" dirty="0"/>
              <a:t>н</a:t>
            </a:r>
            <a:r>
              <a:rPr lang="ru-RU" sz="2400" b="1" dirty="0" smtClean="0"/>
              <a:t>а 2021-2023 годы (</a:t>
            </a:r>
            <a:r>
              <a:rPr lang="ru-RU" sz="2400" b="1" dirty="0" err="1" smtClean="0"/>
              <a:t>тыс.руб</a:t>
            </a:r>
            <a:r>
              <a:rPr lang="ru-RU" sz="2400" b="1" dirty="0" smtClean="0"/>
              <a:t>.)</a:t>
            </a:r>
            <a:endParaRPr lang="ru-RU" sz="2500" b="1" i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853114"/>
              </p:ext>
            </p:extLst>
          </p:nvPr>
        </p:nvGraphicFramePr>
        <p:xfrm>
          <a:off x="107504" y="1196752"/>
          <a:ext cx="8892480" cy="4893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9853"/>
                <a:gridCol w="1314081"/>
                <a:gridCol w="1179507"/>
                <a:gridCol w="1034378"/>
                <a:gridCol w="1055487"/>
                <a:gridCol w="1055487"/>
                <a:gridCol w="973687"/>
              </a:tblGrid>
              <a:tr h="2037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Наименование показателя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2020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2021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2022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2023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b"/>
                </a:tc>
              </a:tr>
              <a:tr h="388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Всего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Местный бюджет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 Вышестоящие бюджеты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Местный бюджет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Местный бюджет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Местный бюджет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  <a:tr h="4278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ОБЩЕГОСУДАРСТВЕННЫЕ ВОПРОСЫ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164 870,785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154 508,452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10 362,333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110 422,400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104 003,700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104 864,500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  <a:tr h="4922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560,000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560,000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-  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560,000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360,000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260,000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  <a:tr h="2546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НАЦИОНАЛЬНАЯ ЭКОНОМИКА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83 422,952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38 422,952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45 000,000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23 020,000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21 535,000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21 635,000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  <a:tr h="4278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ЖИЛИЩНО-КОММУНАЛЬНОЕ ХОЗЯЙСТВО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126 696,922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45 924,950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80 771,972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24 360,500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15 270,000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22 161,200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  <a:tr h="2546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ОБРАЗОВАНИЕ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680 614,355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273 345,423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407 268,932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271 807,100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264 580,300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266 580,300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  <a:tr h="2546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КУЛЬТУРА И КИНЕМАТОГРАФИЯ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35 123,657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34 974,410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149,247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28 659,700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28 689,700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28 659,700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  <a:tr h="2546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СОЦИАЛЬНАЯ ПОЛИТИКА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66 964,002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876,000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66 088,002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1 276,000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1 276,000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1 276,000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  <a:tr h="4278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ФИЗИЧЕСКАЯ КУЛЬТУРА И СПОРТ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3 071,000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2 121,000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950,000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850,000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1 066,000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256,000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  <a:tr h="4278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СРЕДСТВА МАССОВОЙ ИНФОРМАЦИИ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4 145,290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4 145,290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-  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4 145,300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4 145,300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4 145,300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  <a:tr h="8237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МЕЖБЮДЖЕТНЫЕ ТРАНСФЕРТЫ БЮДЖЕТАМ СУБЪЕКТОВ РОССИЙСКОЙ ФЕДЕРАЦИИ И МУНИЦИПАЛЬНЫХ ОБРАЗОВАНИЙ ОБЩЕГО ХАРАКТЕРА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29 457,750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6 801,596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22 656,154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7 000,000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7 000,000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7 000,000  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  <a:tr h="2546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Итого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1 194 926,714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561 680,074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633 246,640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472 101,000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447 926,000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456 838,000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92" marR="7392" marT="73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9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1300</TotalTime>
  <Words>869</Words>
  <Application>Microsoft Office PowerPoint</Application>
  <PresentationFormat>Экран (4:3)</PresentationFormat>
  <Paragraphs>271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Проект бюджета Михайловского муниципального района на 2021-2023 годы </vt:lpstr>
      <vt:lpstr>Нормативная база формирования бюджета на 2021 год и плановый период 2022-2023 годы</vt:lpstr>
      <vt:lpstr>Основные направления бюджетной политики</vt:lpstr>
      <vt:lpstr>Основные параметры бюджета Михайловского муниципального района на 2021-2023 годы (тыс.руб.)</vt:lpstr>
      <vt:lpstr>Основные параметры бюджета Михайловского муниципального района на 2021-2023 годы (тыс.руб.)</vt:lpstr>
      <vt:lpstr>Структура собственных доходов бюджета Михайловского МР на 2021 год (тыс. руб.)</vt:lpstr>
      <vt:lpstr>Состав собственных доходов бюджета Михайловского МР на 2021-2023 годы (тыс. руб.)</vt:lpstr>
      <vt:lpstr>Основные подходы к формированию бюджета на 2021-2023 годы</vt:lpstr>
      <vt:lpstr>Структура расходов бюджета на 2021-2023 годы (тыс.руб.)</vt:lpstr>
      <vt:lpstr>Структура расходов бюджета на 2021 год  по отраслям</vt:lpstr>
      <vt:lpstr>Расходы районного бюджета на 2021 год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Михайловского муниципального района за 2016 год</dc:title>
  <dc:creator>Администратор</dc:creator>
  <cp:lastModifiedBy>Alex</cp:lastModifiedBy>
  <cp:revision>51</cp:revision>
  <dcterms:created xsi:type="dcterms:W3CDTF">2018-04-18T01:16:34Z</dcterms:created>
  <dcterms:modified xsi:type="dcterms:W3CDTF">2020-11-17T23:55:48Z</dcterms:modified>
</cp:coreProperties>
</file>